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6" r:id="rId6"/>
    <p:sldId id="263" r:id="rId7"/>
    <p:sldId id="273" r:id="rId8"/>
    <p:sldId id="267" r:id="rId9"/>
    <p:sldId id="268" r:id="rId10"/>
    <p:sldId id="271" r:id="rId11"/>
    <p:sldId id="272" r:id="rId12"/>
    <p:sldId id="265" r:id="rId13"/>
  </p:sldIdLst>
  <p:sldSz cx="9144000" cy="6858000" type="screen4x3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3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1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8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0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3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5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5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9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3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E3D1-8A34-5A42-A4A1-A5C504B0CB9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06F3-AFB1-824F-B715-8D3B564071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7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974" y="95981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Dignity and Well- Being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974" y="2351155"/>
            <a:ext cx="6756400" cy="1911627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Josefin Sans Light"/>
                <a:cs typeface="Josefin Sans Light"/>
              </a:rPr>
              <a:t>Practical Approaches to Working with Homeless People with Mental Health Problems </a:t>
            </a:r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309191" y="6048512"/>
            <a:ext cx="6756400" cy="676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  <a:latin typeface="Josefin Sans Light"/>
                <a:cs typeface="Josefin Sans Light"/>
              </a:rPr>
              <a:t>Warsaw May 2019</a:t>
            </a:r>
          </a:p>
        </p:txBody>
      </p:sp>
    </p:spTree>
    <p:extLst>
      <p:ext uri="{BB962C8B-B14F-4D97-AF65-F5344CB8AC3E}">
        <p14:creationId xmlns:p14="http://schemas.microsoft.com/office/powerpoint/2010/main" val="316099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Difficulties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 Pressure for fast 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Emphasis on short term solutions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Stepwise model vs Job first approach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Competitive </a:t>
            </a:r>
            <a:r>
              <a:rPr lang="en-US" dirty="0" err="1">
                <a:solidFill>
                  <a:schemeClr val="bg1"/>
                </a:solidFill>
                <a:latin typeface="Roboto"/>
                <a:cs typeface="Roboto"/>
              </a:rPr>
              <a:t>labour</a:t>
            </a: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 market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Roboto"/>
                <a:cs typeface="Roboto"/>
              </a:rPr>
              <a:t>Labour</a:t>
            </a: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/work affects identity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Recovery takes time and is not linear</a:t>
            </a: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91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Good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45476"/>
            <a:ext cx="8434552" cy="4981903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 Safe and stable environment with key figures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Central focus on relationship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Stable case managers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Continuity of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Person centered approach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Provision of appropriate levels of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Networking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Peer support and experts by experience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Active citizenship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2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9-04-23 at 11.58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07" y="1170875"/>
            <a:ext cx="4772788" cy="1740185"/>
          </a:xfrm>
          <a:prstGeom prst="rect">
            <a:avLst/>
          </a:prstGeom>
        </p:spPr>
      </p:pic>
      <p:pic>
        <p:nvPicPr>
          <p:cNvPr id="5" name="Picture 4" descr="Screen Shot 2019-04-23 at 12.07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6106"/>
            <a:ext cx="9144000" cy="962004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29E866F-742F-45F5-A772-C1A924590522}"/>
              </a:ext>
            </a:extLst>
          </p:cNvPr>
          <p:cNvSpPr txBox="1"/>
          <p:nvPr/>
        </p:nvSpPr>
        <p:spPr>
          <a:xfrm>
            <a:off x="2648607" y="3667060"/>
            <a:ext cx="368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dirty="0" err="1"/>
              <a:t>Thank</a:t>
            </a:r>
            <a:r>
              <a:rPr lang="pt-PT" sz="4800" dirty="0"/>
              <a:t> </a:t>
            </a:r>
            <a:r>
              <a:rPr lang="pt-PT" sz="4800" dirty="0" err="1"/>
              <a:t>you</a:t>
            </a:r>
            <a:endParaRPr lang="pt-PT" sz="4800" dirty="0"/>
          </a:p>
        </p:txBody>
      </p:sp>
    </p:spTree>
    <p:extLst>
      <p:ext uri="{BB962C8B-B14F-4D97-AF65-F5344CB8AC3E}">
        <p14:creationId xmlns:p14="http://schemas.microsoft.com/office/powerpoint/2010/main" val="105350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9-04-23 at 11.58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07" y="1086945"/>
            <a:ext cx="4772788" cy="1740185"/>
          </a:xfrm>
          <a:prstGeom prst="rect">
            <a:avLst/>
          </a:prstGeom>
        </p:spPr>
      </p:pic>
      <p:pic>
        <p:nvPicPr>
          <p:cNvPr id="5" name="Picture 4" descr="Screen Shot 2019-04-23 at 12.07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6106"/>
            <a:ext cx="9144000" cy="96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3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344" y="807868"/>
            <a:ext cx="8229600" cy="4527612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>
                <a:solidFill>
                  <a:srgbClr val="C3A25B"/>
                </a:solidFill>
                <a:latin typeface="Josefin Sans Regular"/>
                <a:cs typeface="Josefin Sans Regular"/>
              </a:rPr>
              <a:t>					</a:t>
            </a:r>
            <a:br>
              <a:rPr lang="en-US" sz="6000" dirty="0">
                <a:solidFill>
                  <a:srgbClr val="C3A25B"/>
                </a:solidFill>
                <a:latin typeface="Josefin Sans Regular"/>
                <a:cs typeface="Josefin Sans Regular"/>
              </a:rPr>
            </a:br>
            <a:r>
              <a:rPr lang="en-US" sz="6000" dirty="0">
                <a:solidFill>
                  <a:srgbClr val="C3A25B"/>
                </a:solidFill>
                <a:latin typeface="Josefin Sans Regular"/>
                <a:cs typeface="Josefin Sans Regular"/>
              </a:rPr>
              <a:t>				</a:t>
            </a:r>
            <a:br>
              <a:rPr lang="en-US" sz="6000" dirty="0">
                <a:solidFill>
                  <a:srgbClr val="C3A25B"/>
                </a:solidFill>
                <a:latin typeface="Josefin Sans Regular"/>
                <a:cs typeface="Josefin Sans Regular"/>
              </a:rPr>
            </a:br>
            <a:r>
              <a:rPr lang="en-US" sz="6000" dirty="0">
                <a:solidFill>
                  <a:srgbClr val="C3A25B"/>
                </a:solidFill>
                <a:latin typeface="Josefin Sans Regular"/>
                <a:cs typeface="Josefin Sans Regular"/>
              </a:rPr>
              <a:t>					Recovery</a:t>
            </a:r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 </a:t>
            </a:r>
            <a:b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</a:br>
            <a:b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</a:br>
            <a:b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</a:br>
            <a:endParaRPr lang="en-US" sz="1400" dirty="0">
              <a:solidFill>
                <a:srgbClr val="C3A25B"/>
              </a:solidFill>
              <a:latin typeface="Josefin Sans Regular"/>
              <a:cs typeface="Josefin Sans Regular"/>
            </a:endParaRPr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944863" y="6239236"/>
            <a:ext cx="3595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err="1">
                <a:solidFill>
                  <a:schemeClr val="bg1"/>
                </a:solidFill>
              </a:rPr>
              <a:t>Warsaw</a:t>
            </a:r>
            <a:r>
              <a:rPr lang="pt-PT" sz="3200" dirty="0">
                <a:solidFill>
                  <a:schemeClr val="bg1"/>
                </a:solidFill>
              </a:rPr>
              <a:t> </a:t>
            </a:r>
            <a:r>
              <a:rPr lang="pt-PT" sz="3200" dirty="0" err="1">
                <a:solidFill>
                  <a:schemeClr val="bg1"/>
                </a:solidFill>
              </a:rPr>
              <a:t>May</a:t>
            </a:r>
            <a:r>
              <a:rPr lang="pt-PT" sz="3200" dirty="0">
                <a:solidFill>
                  <a:schemeClr val="bg1"/>
                </a:solidFill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97741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Social exclusion </a:t>
            </a:r>
            <a:b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</a:br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Compound Trauma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6"/>
                </a:solidFill>
                <a:latin typeface="Roboto"/>
                <a:cs typeface="Roboto"/>
              </a:rPr>
              <a:t>Infancy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EFF475F-A339-4457-84CE-C01287AF0C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err="1">
                <a:solidFill>
                  <a:schemeClr val="bg1"/>
                </a:solidFill>
              </a:rPr>
              <a:t>Dysfunctional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homes</a:t>
            </a:r>
            <a:endParaRPr lang="pt-PT" dirty="0">
              <a:solidFill>
                <a:schemeClr val="bg1"/>
              </a:solidFill>
            </a:endParaRPr>
          </a:p>
          <a:p>
            <a:r>
              <a:rPr lang="pt-PT" dirty="0" err="1">
                <a:solidFill>
                  <a:schemeClr val="bg1"/>
                </a:solidFill>
              </a:rPr>
              <a:t>Physical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and</a:t>
            </a:r>
            <a:r>
              <a:rPr lang="pt-PT" dirty="0">
                <a:solidFill>
                  <a:schemeClr val="bg1"/>
                </a:solidFill>
              </a:rPr>
              <a:t>/</a:t>
            </a:r>
            <a:r>
              <a:rPr lang="pt-PT" dirty="0" err="1">
                <a:solidFill>
                  <a:schemeClr val="bg1"/>
                </a:solidFill>
              </a:rPr>
              <a:t>or</a:t>
            </a:r>
            <a:r>
              <a:rPr lang="pt-PT" dirty="0">
                <a:solidFill>
                  <a:schemeClr val="bg1"/>
                </a:solidFill>
              </a:rPr>
              <a:t> sexual abuse</a:t>
            </a:r>
          </a:p>
          <a:p>
            <a:r>
              <a:rPr lang="pt-PT" dirty="0" err="1">
                <a:solidFill>
                  <a:schemeClr val="bg1"/>
                </a:solidFill>
              </a:rPr>
              <a:t>Parent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substance</a:t>
            </a:r>
            <a:r>
              <a:rPr lang="pt-PT" dirty="0">
                <a:solidFill>
                  <a:schemeClr val="bg1"/>
                </a:solidFill>
              </a:rPr>
              <a:t> abuse </a:t>
            </a:r>
            <a:r>
              <a:rPr lang="pt-PT" dirty="0" err="1">
                <a:solidFill>
                  <a:schemeClr val="bg1"/>
                </a:solidFill>
              </a:rPr>
              <a:t>or</a:t>
            </a:r>
            <a:r>
              <a:rPr lang="pt-PT" dirty="0">
                <a:solidFill>
                  <a:schemeClr val="bg1"/>
                </a:solidFill>
              </a:rPr>
              <a:t> mental </a:t>
            </a:r>
            <a:r>
              <a:rPr lang="pt-PT" dirty="0" err="1">
                <a:solidFill>
                  <a:schemeClr val="bg1"/>
                </a:solidFill>
              </a:rPr>
              <a:t>ilness</a:t>
            </a:r>
            <a:endParaRPr lang="pt-PT" dirty="0">
              <a:solidFill>
                <a:schemeClr val="bg1"/>
              </a:solidFill>
            </a:endParaRPr>
          </a:p>
          <a:p>
            <a:r>
              <a:rPr lang="pt-PT" dirty="0" err="1">
                <a:solidFill>
                  <a:schemeClr val="bg1"/>
                </a:solidFill>
              </a:rPr>
              <a:t>Running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away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from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home</a:t>
            </a:r>
            <a:endParaRPr lang="pt-PT" dirty="0">
              <a:solidFill>
                <a:schemeClr val="bg1"/>
              </a:solidFill>
            </a:endParaRPr>
          </a:p>
          <a:p>
            <a:r>
              <a:rPr lang="pt-PT" dirty="0" err="1">
                <a:solidFill>
                  <a:schemeClr val="bg1"/>
                </a:solidFill>
              </a:rPr>
              <a:t>Foster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care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and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institutionalisation</a:t>
            </a:r>
            <a:endParaRPr lang="pt-PT" dirty="0">
              <a:solidFill>
                <a:schemeClr val="bg1"/>
              </a:solidFill>
            </a:endParaRP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6" name="Marcador de Posição do Texto 5">
            <a:extLst>
              <a:ext uri="{FF2B5EF4-FFF2-40B4-BE49-F238E27FC236}">
                <a16:creationId xmlns:a16="http://schemas.microsoft.com/office/drawing/2014/main" id="{509F7A39-030D-4AF1-93D7-3E258D7D5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 err="1">
                <a:solidFill>
                  <a:schemeClr val="accent6"/>
                </a:solidFill>
              </a:rPr>
              <a:t>Adulthood</a:t>
            </a:r>
            <a:endParaRPr lang="pt-PT" dirty="0">
              <a:solidFill>
                <a:schemeClr val="accent6"/>
              </a:solidFill>
            </a:endParaRPr>
          </a:p>
        </p:txBody>
      </p:sp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891C16B5-E999-49FE-AECB-98EC26546D9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 err="1">
                <a:solidFill>
                  <a:schemeClr val="bg1"/>
                </a:solidFill>
              </a:rPr>
              <a:t>Loss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of</a:t>
            </a:r>
            <a:r>
              <a:rPr lang="pt-PT" dirty="0">
                <a:solidFill>
                  <a:schemeClr val="bg1"/>
                </a:solidFill>
              </a:rPr>
              <a:t> jobs</a:t>
            </a:r>
          </a:p>
          <a:p>
            <a:r>
              <a:rPr lang="pt-PT" dirty="0" err="1">
                <a:solidFill>
                  <a:schemeClr val="bg1"/>
                </a:solidFill>
              </a:rPr>
              <a:t>Economic</a:t>
            </a:r>
            <a:r>
              <a:rPr lang="pt-PT" dirty="0">
                <a:solidFill>
                  <a:schemeClr val="bg1"/>
                </a:solidFill>
              </a:rPr>
              <a:t> crises</a:t>
            </a:r>
          </a:p>
          <a:p>
            <a:r>
              <a:rPr lang="pt-PT" dirty="0" err="1">
                <a:solidFill>
                  <a:schemeClr val="bg1"/>
                </a:solidFill>
              </a:rPr>
              <a:t>Poor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physical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and</a:t>
            </a:r>
            <a:r>
              <a:rPr lang="pt-PT" dirty="0">
                <a:solidFill>
                  <a:schemeClr val="bg1"/>
                </a:solidFill>
              </a:rPr>
              <a:t> mental </a:t>
            </a:r>
            <a:r>
              <a:rPr lang="pt-PT" dirty="0" err="1">
                <a:solidFill>
                  <a:schemeClr val="bg1"/>
                </a:solidFill>
              </a:rPr>
              <a:t>health</a:t>
            </a:r>
            <a:endParaRPr lang="pt-PT" dirty="0">
              <a:solidFill>
                <a:schemeClr val="bg1"/>
              </a:solidFill>
            </a:endParaRPr>
          </a:p>
          <a:p>
            <a:r>
              <a:rPr lang="pt-PT" dirty="0" err="1">
                <a:solidFill>
                  <a:schemeClr val="bg1"/>
                </a:solidFill>
              </a:rPr>
              <a:t>Substance</a:t>
            </a:r>
            <a:r>
              <a:rPr lang="pt-PT" dirty="0">
                <a:solidFill>
                  <a:schemeClr val="bg1"/>
                </a:solidFill>
              </a:rPr>
              <a:t> abuse</a:t>
            </a:r>
          </a:p>
          <a:p>
            <a:r>
              <a:rPr lang="pt-PT" dirty="0" err="1">
                <a:solidFill>
                  <a:schemeClr val="bg1"/>
                </a:solidFill>
              </a:rPr>
              <a:t>Physical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or</a:t>
            </a:r>
            <a:r>
              <a:rPr lang="pt-PT" dirty="0">
                <a:solidFill>
                  <a:schemeClr val="bg1"/>
                </a:solidFill>
              </a:rPr>
              <a:t> sexual </a:t>
            </a:r>
            <a:r>
              <a:rPr lang="pt-PT" dirty="0" err="1">
                <a:solidFill>
                  <a:schemeClr val="bg1"/>
                </a:solidFill>
              </a:rPr>
              <a:t>violence</a:t>
            </a:r>
            <a:endParaRPr lang="pt-PT" dirty="0">
              <a:solidFill>
                <a:schemeClr val="bg1"/>
              </a:solidFill>
            </a:endParaRPr>
          </a:p>
          <a:p>
            <a:r>
              <a:rPr lang="pt-PT" dirty="0" err="1">
                <a:solidFill>
                  <a:schemeClr val="bg1"/>
                </a:solidFill>
              </a:rPr>
              <a:t>Lack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of</a:t>
            </a:r>
            <a:r>
              <a:rPr lang="pt-PT" dirty="0">
                <a:solidFill>
                  <a:schemeClr val="bg1"/>
                </a:solidFill>
              </a:rPr>
              <a:t> social networks</a:t>
            </a:r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Addressing social exclusion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Stable self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Home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Connectedness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Personal value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D94E292-42ED-47B6-B435-8A2253620EB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9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Elusive dimension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 Participation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"/>
                <a:cs typeface="Roboto"/>
              </a:rPr>
              <a:t>Recapacitation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Reconnecting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Empowerment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Rehabilitation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Employment</a:t>
            </a: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23209CF-BD40-461C-BABB-3F9996CCD7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 </a:t>
            </a:r>
            <a:r>
              <a:rPr lang="en-US" dirty="0">
                <a:solidFill>
                  <a:schemeClr val="accent6"/>
                </a:solidFill>
                <a:latin typeface="Roboto"/>
                <a:cs typeface="Roboto"/>
              </a:rPr>
              <a:t>Recovery</a:t>
            </a:r>
          </a:p>
          <a:p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Evokes illness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Medical model vs social model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- deficits vs </a:t>
            </a:r>
            <a:r>
              <a:rPr lang="en-US" dirty="0" err="1">
                <a:solidFill>
                  <a:schemeClr val="bg1"/>
                </a:solidFill>
                <a:latin typeface="Roboto"/>
                <a:cs typeface="Roboto"/>
              </a:rPr>
              <a:t>strenghts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Evokes “return”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Return or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 building form scratch?</a:t>
            </a:r>
          </a:p>
          <a:p>
            <a:endParaRPr lang="pt-PT" dirty="0"/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7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Personal process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User’s point of view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Growth of hope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New meaning in life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Empowerment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Development of skills and strategies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Safe economic and social base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Supportive relationships and social integration</a:t>
            </a: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D94E292-42ED-47B6-B435-8A2253620EB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8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Role of professionals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To instill hope and build a positive realistic view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To support, connect and create opportunities that the user can choose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Respect choices, not impose plans and solutions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Focus on strengths and self-determination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Ability to listen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Respect the right to choose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Work collaboratively</a:t>
            </a:r>
          </a:p>
          <a:p>
            <a:pPr marL="0" indent="0" algn="l">
              <a:buNone/>
            </a:pP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marL="0" indent="0" algn="l">
              <a:buNone/>
            </a:pPr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 </a:t>
            </a: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49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C3A25B"/>
                </a:solidFill>
                <a:latin typeface="Josefin Sans Regular"/>
                <a:cs typeface="Josefin Sans Regular"/>
              </a:rPr>
              <a:t>Main ideas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 Recovery is not treatment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Recovery is a process not a state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It is a personal journey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Trust is central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No predetermined destination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To foster inclusion, </a:t>
            </a:r>
            <a:r>
              <a:rPr lang="en-US" dirty="0" err="1">
                <a:solidFill>
                  <a:schemeClr val="bg1"/>
                </a:solidFill>
                <a:latin typeface="Roboto"/>
                <a:cs typeface="Roboto"/>
              </a:rPr>
              <a:t>connection,participation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Access to jobs can lead to self-support, independence and recognition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Roboto"/>
                <a:cs typeface="Roboto"/>
              </a:rPr>
              <a:t>Having a job is not everything</a:t>
            </a: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  <a:p>
            <a:pPr algn="l"/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pic>
        <p:nvPicPr>
          <p:cNvPr id="5" name="Picture 4" descr="Screen Shot 2019-04-23 at 10.4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513"/>
            <a:ext cx="9144000" cy="80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7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309</Words>
  <Application>Microsoft Office PowerPoint</Application>
  <PresentationFormat>Apresentação no Ecrã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8" baseType="lpstr">
      <vt:lpstr>Arial</vt:lpstr>
      <vt:lpstr>Calibri</vt:lpstr>
      <vt:lpstr>Josefin Sans Light</vt:lpstr>
      <vt:lpstr>Josefin Sans Regular</vt:lpstr>
      <vt:lpstr>Roboto</vt:lpstr>
      <vt:lpstr>Office Theme</vt:lpstr>
      <vt:lpstr>Dignity and Well- Being </vt:lpstr>
      <vt:lpstr>Apresentação do PowerPoint</vt:lpstr>
      <vt:lpstr>                Recovery    </vt:lpstr>
      <vt:lpstr>Social exclusion  Compound Trauma </vt:lpstr>
      <vt:lpstr>Addressing social exclusion</vt:lpstr>
      <vt:lpstr>Elusive dimension</vt:lpstr>
      <vt:lpstr>Recovery</vt:lpstr>
      <vt:lpstr>Role of professionals</vt:lpstr>
      <vt:lpstr>Main ideas</vt:lpstr>
      <vt:lpstr>Difficulties</vt:lpstr>
      <vt:lpstr>Good practices</vt:lpstr>
      <vt:lpstr>Apresentação do PowerPoint</vt:lpstr>
    </vt:vector>
  </TitlesOfParts>
  <Company>Sophia Housing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Dignity and Well- Being</dc:title>
  <dc:creator>Sophia Housing</dc:creator>
  <cp:lastModifiedBy>Elias Barreto</cp:lastModifiedBy>
  <cp:revision>27</cp:revision>
  <cp:lastPrinted>2019-04-27T06:54:35Z</cp:lastPrinted>
  <dcterms:created xsi:type="dcterms:W3CDTF">2019-04-23T11:13:53Z</dcterms:created>
  <dcterms:modified xsi:type="dcterms:W3CDTF">2019-05-05T14:46:23Z</dcterms:modified>
</cp:coreProperties>
</file>